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2" r:id="rId3"/>
    <p:sldId id="323" r:id="rId4"/>
    <p:sldId id="332" r:id="rId5"/>
    <p:sldId id="333" r:id="rId6"/>
    <p:sldId id="334" r:id="rId7"/>
    <p:sldId id="335" r:id="rId8"/>
    <p:sldId id="336" r:id="rId9"/>
    <p:sldId id="337" r:id="rId10"/>
    <p:sldId id="338" r:id="rId11"/>
    <p:sldId id="339" r:id="rId12"/>
    <p:sldId id="32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CC9900"/>
    <a:srgbClr val="66FF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291" autoAdjust="0"/>
  </p:normalViewPr>
  <p:slideViewPr>
    <p:cSldViewPr>
      <p:cViewPr varScale="1">
        <p:scale>
          <a:sx n="91" d="100"/>
          <a:sy n="91" d="100"/>
        </p:scale>
        <p:origin x="-130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9F9B3C-CC67-4FB0-B743-3E279AEE8763}" type="datetimeFigureOut">
              <a:rPr lang="en-US" smtClean="0"/>
              <a:pPr/>
              <a:t>29-07-22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9F9B3C-CC67-4FB0-B743-3E279AEE8763}" type="datetimeFigureOut">
              <a:rPr lang="en-US" smtClean="0"/>
              <a:pPr/>
              <a:t>29-07-22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9F9B3C-CC67-4FB0-B743-3E279AEE8763}" type="datetimeFigureOut">
              <a:rPr lang="en-US" smtClean="0"/>
              <a:pPr/>
              <a:t>29-07-22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9F9B3C-CC67-4FB0-B743-3E279AEE8763}" type="datetimeFigureOut">
              <a:rPr lang="en-US" smtClean="0"/>
              <a:pPr/>
              <a:t>29-07-22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29-07-22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29-07-22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83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F9B3C-CC67-4FB0-B743-3E279AEE8763}" type="datetimeFigureOut">
              <a:rPr lang="en-US" smtClean="0"/>
              <a:pPr/>
              <a:t>29-07-22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18EC7C-0D21-46D7-810E-B6A6025F196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cstate="print"/>
          <a:srcRect/>
          <a:stretch>
            <a:fillRect/>
          </a:stretch>
        </p:blipFill>
        <p:spPr bwMode="auto">
          <a:xfrm>
            <a:off x="228600" y="4572000"/>
            <a:ext cx="8534400" cy="2047875"/>
          </a:xfrm>
          <a:prstGeom prst="rect">
            <a:avLst/>
          </a:prstGeom>
          <a:noFill/>
          <a:ln w="9525">
            <a:noFill/>
            <a:miter lim="800000"/>
            <a:headEnd/>
            <a:tailEnd/>
          </a:ln>
          <a:effectLst/>
        </p:spPr>
      </p:pic>
      <p:sp>
        <p:nvSpPr>
          <p:cNvPr id="7" name="Rectangle 6"/>
          <p:cNvSpPr/>
          <p:nvPr/>
        </p:nvSpPr>
        <p:spPr>
          <a:xfrm>
            <a:off x="534244" y="5132368"/>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cstate="print"/>
          <a:srcRect/>
          <a:stretch>
            <a:fillRect/>
          </a:stretch>
        </p:blipFill>
        <p:spPr bwMode="auto">
          <a:xfrm>
            <a:off x="152400" y="228600"/>
            <a:ext cx="8610600" cy="25908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4" cstate="print"/>
          <a:srcRect/>
          <a:stretch>
            <a:fillRect/>
          </a:stretch>
        </p:blipFill>
        <p:spPr bwMode="auto">
          <a:xfrm>
            <a:off x="2895600" y="304800"/>
            <a:ext cx="3200400" cy="25146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5" cstate="print"/>
          <a:srcRect/>
          <a:stretch>
            <a:fillRect/>
          </a:stretch>
        </p:blipFill>
        <p:spPr bwMode="auto">
          <a:xfrm>
            <a:off x="2057400" y="2819400"/>
            <a:ext cx="4724400" cy="1755457"/>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60E95BBC-88AB-4916-A4F0-4E668D8005FC}"/>
              </a:ext>
            </a:extLst>
          </p:cNvPr>
          <p:cNvSpPr/>
          <p:nvPr/>
        </p:nvSpPr>
        <p:spPr>
          <a:xfrm>
            <a:off x="4343400" y="196870"/>
            <a:ext cx="4572000" cy="6617196"/>
          </a:xfrm>
          <a:prstGeom prst="rect">
            <a:avLst/>
          </a:prstGeom>
        </p:spPr>
        <p:txBody>
          <a:bodyPr wrap="square">
            <a:spAutoFit/>
          </a:bodyPr>
          <a:lstStyle/>
          <a:p>
            <a:pPr algn="ctr"/>
            <a:r>
              <a:rPr lang="en-US" sz="4800" b="1" dirty="0">
                <a:solidFill>
                  <a:srgbClr val="7030A0"/>
                </a:solidFill>
              </a:rPr>
              <a:t>B.A. </a:t>
            </a:r>
            <a:r>
              <a:rPr lang="en-US" sz="4800" b="1" dirty="0" smtClean="0">
                <a:solidFill>
                  <a:srgbClr val="7030A0"/>
                </a:solidFill>
              </a:rPr>
              <a:t>3RD </a:t>
            </a:r>
            <a:r>
              <a:rPr lang="en-US" sz="4800" b="1" dirty="0">
                <a:solidFill>
                  <a:srgbClr val="7030A0"/>
                </a:solidFill>
              </a:rPr>
              <a:t>YEAR</a:t>
            </a:r>
            <a:endParaRPr lang="en-US" sz="3600" b="1" dirty="0">
              <a:solidFill>
                <a:srgbClr val="7030A0"/>
              </a:solidFill>
            </a:endParaRPr>
          </a:p>
          <a:p>
            <a:pPr algn="ctr"/>
            <a:endParaRPr lang="en-US" sz="4000" b="1" dirty="0" smtClean="0">
              <a:solidFill>
                <a:srgbClr val="FF0000"/>
              </a:solidFill>
            </a:endParaRPr>
          </a:p>
          <a:p>
            <a:pPr algn="ctr"/>
            <a:endParaRPr lang="en-US" sz="4000" b="1" dirty="0">
              <a:solidFill>
                <a:srgbClr val="FF0000"/>
              </a:solidFill>
            </a:endParaRPr>
          </a:p>
          <a:p>
            <a:pPr algn="ctr"/>
            <a:r>
              <a:rPr lang="en-US" sz="4000" b="1" dirty="0">
                <a:solidFill>
                  <a:srgbClr val="FF0000"/>
                </a:solidFill>
              </a:rPr>
              <a:t>COURSE NAME: </a:t>
            </a:r>
            <a:r>
              <a:rPr lang="en-US" sz="4400" b="1" dirty="0" smtClean="0">
                <a:solidFill>
                  <a:srgbClr val="FF0000"/>
                </a:solidFill>
              </a:rPr>
              <a:t>KINESIOLOGY AND BIOMECHANICS</a:t>
            </a:r>
            <a:endParaRPr lang="en-US" sz="4000" b="1" dirty="0">
              <a:solidFill>
                <a:srgbClr val="FF0000"/>
              </a:solidFill>
            </a:endParaRPr>
          </a:p>
          <a:p>
            <a:pPr algn="ctr"/>
            <a:endParaRPr lang="en-US" sz="3600" b="1" dirty="0" smtClean="0">
              <a:solidFill>
                <a:srgbClr val="FF0000"/>
              </a:solidFill>
            </a:endParaRPr>
          </a:p>
          <a:p>
            <a:pPr algn="ctr"/>
            <a:endParaRPr lang="en-US" sz="3600" b="1" dirty="0">
              <a:solidFill>
                <a:srgbClr val="FF0000"/>
              </a:solidFill>
            </a:endParaRPr>
          </a:p>
          <a:p>
            <a:pPr algn="ctr"/>
            <a:r>
              <a:rPr lang="en-US" sz="4800" b="1" dirty="0">
                <a:solidFill>
                  <a:srgbClr val="002060"/>
                </a:solidFill>
              </a:rPr>
              <a:t>COURSE CODE: </a:t>
            </a:r>
            <a:r>
              <a:rPr lang="en-US" sz="4800" b="1" dirty="0" smtClean="0">
                <a:solidFill>
                  <a:srgbClr val="002060"/>
                </a:solidFill>
              </a:rPr>
              <a:t>PED306TH </a:t>
            </a:r>
            <a:endParaRPr lang="en-US" sz="4800" b="1" dirty="0">
              <a:solidFill>
                <a:srgbClr val="002060"/>
              </a:solidFill>
            </a:endParaRPr>
          </a:p>
        </p:txBody>
      </p:sp>
      <p:pic>
        <p:nvPicPr>
          <p:cNvPr id="2050" name="Picture 2"/>
          <p:cNvPicPr>
            <a:picLocks noChangeAspect="1" noChangeArrowheads="1"/>
          </p:cNvPicPr>
          <p:nvPr/>
        </p:nvPicPr>
        <p:blipFill>
          <a:blip r:embed="rId2" cstate="print"/>
          <a:srcRect/>
          <a:stretch>
            <a:fillRect/>
          </a:stretch>
        </p:blipFill>
        <p:spPr bwMode="auto">
          <a:xfrm>
            <a:off x="0" y="1"/>
            <a:ext cx="4343400" cy="6858000"/>
          </a:xfrm>
          <a:prstGeom prst="rect">
            <a:avLst/>
          </a:prstGeom>
          <a:noFill/>
          <a:ln w="9525">
            <a:noFill/>
            <a:miter lim="800000"/>
            <a:headEnd/>
            <a:tailEnd/>
          </a:ln>
          <a:effectLst/>
        </p:spPr>
      </p:pic>
    </p:spTree>
    <p:extLst>
      <p:ext uri="{BB962C8B-B14F-4D97-AF65-F5344CB8AC3E}">
        <p14:creationId xmlns:p14="http://schemas.microsoft.com/office/powerpoint/2010/main" xmlns="" val="247687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58407AEE-87E5-4259-B378-DA80629601FD}"/>
              </a:ext>
            </a:extLst>
          </p:cNvPr>
          <p:cNvPicPr>
            <a:picLocks noChangeAspect="1"/>
          </p:cNvPicPr>
          <p:nvPr/>
        </p:nvPicPr>
        <p:blipFill>
          <a:blip r:embed="rId2" cstate="print"/>
          <a:stretch>
            <a:fillRect/>
          </a:stretch>
        </p:blipFill>
        <p:spPr>
          <a:xfrm>
            <a:off x="312207" y="270164"/>
            <a:ext cx="8519583" cy="6019800"/>
          </a:xfrm>
          <a:prstGeom prst="rect">
            <a:avLst/>
          </a:prstGeom>
        </p:spPr>
      </p:pic>
      <p:sp>
        <p:nvSpPr>
          <p:cNvPr id="5" name="Rectangle 4">
            <a:extLst>
              <a:ext uri="{FF2B5EF4-FFF2-40B4-BE49-F238E27FC236}">
                <a16:creationId xmlns:a16="http://schemas.microsoft.com/office/drawing/2014/main" xmlns="" id="{C33DFDED-B469-4BA0-ABCE-B3D8108EB3C4}"/>
              </a:ext>
            </a:extLst>
          </p:cNvPr>
          <p:cNvSpPr/>
          <p:nvPr/>
        </p:nvSpPr>
        <p:spPr>
          <a:xfrm>
            <a:off x="838200" y="1600200"/>
            <a:ext cx="7619999" cy="1446550"/>
          </a:xfrm>
          <a:prstGeom prst="rect">
            <a:avLst/>
          </a:prstGeom>
        </p:spPr>
        <p:txBody>
          <a:bodyPr wrap="square">
            <a:spAutoFit/>
          </a:bodyPr>
          <a:lstStyle/>
          <a:p>
            <a:pPr algn="ctr"/>
            <a:r>
              <a:rPr lang="en-US" sz="8800" b="1" dirty="0" smtClean="0">
                <a:solidFill>
                  <a:srgbClr val="FF0000"/>
                </a:solidFill>
              </a:rPr>
              <a:t>BIOMECHANICS</a:t>
            </a:r>
            <a:endParaRPr lang="en-US" sz="1100" b="1"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707C6A-24DD-4FB6-B4C2-21AF6A10B5F1}"/>
              </a:ext>
            </a:extLst>
          </p:cNvPr>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lstStyle/>
          <a:p>
            <a:r>
              <a:rPr lang="en-US" b="1" dirty="0">
                <a:solidFill>
                  <a:srgbClr val="FF0000"/>
                </a:solidFill>
              </a:rPr>
              <a:t>TOPICS TO BE COVERED</a:t>
            </a:r>
          </a:p>
        </p:txBody>
      </p:sp>
      <p:sp>
        <p:nvSpPr>
          <p:cNvPr id="3" name="Content Placeholder 2">
            <a:extLst>
              <a:ext uri="{FF2B5EF4-FFF2-40B4-BE49-F238E27FC236}">
                <a16:creationId xmlns:a16="http://schemas.microsoft.com/office/drawing/2014/main" xmlns="" id="{5E6D11E5-D21D-4DCB-B446-38F510FCDE25}"/>
              </a:ext>
            </a:extLst>
          </p:cNvPr>
          <p:cNvSpPr>
            <a:spLocks noGrp="1"/>
          </p:cNvSpPr>
          <p:nvPr>
            <p:ph idx="1"/>
          </p:nvPr>
        </p:nvSpPr>
        <p:spPr>
          <a:xfrm>
            <a:off x="457200" y="2286000"/>
            <a:ext cx="8229600" cy="3840163"/>
          </a:xfrm>
        </p:spPr>
        <p:txBody>
          <a:bodyPr/>
          <a:lstStyle/>
          <a:p>
            <a:r>
              <a:rPr lang="en-US" b="1" dirty="0" smtClean="0">
                <a:solidFill>
                  <a:srgbClr val="FF0000"/>
                </a:solidFill>
              </a:rPr>
              <a:t>MEANING OF </a:t>
            </a:r>
            <a:r>
              <a:rPr lang="en-US" b="1" dirty="0" smtClean="0">
                <a:solidFill>
                  <a:srgbClr val="FF0000"/>
                </a:solidFill>
              </a:rPr>
              <a:t>BIOMECHANICS</a:t>
            </a:r>
          </a:p>
          <a:p>
            <a:r>
              <a:rPr lang="en-US" b="1" dirty="0" smtClean="0"/>
              <a:t>BENEFITS OF BIOMECHANICS</a:t>
            </a:r>
            <a:r>
              <a:rPr lang="en-US" b="1" dirty="0" smtClean="0"/>
              <a:t>.</a:t>
            </a:r>
          </a:p>
          <a:p>
            <a:r>
              <a:rPr lang="en-US" b="1" smtClean="0"/>
              <a:t>BIOMECHANICS </a:t>
            </a:r>
            <a:r>
              <a:rPr lang="en-US" b="1" smtClean="0"/>
              <a:t>TERMS</a:t>
            </a:r>
            <a:endParaRPr lang="en-US" b="1" dirty="0" smtClean="0"/>
          </a:p>
        </p:txBody>
      </p:sp>
    </p:spTree>
    <p:extLst>
      <p:ext uri="{BB962C8B-B14F-4D97-AF65-F5344CB8AC3E}">
        <p14:creationId xmlns:p14="http://schemas.microsoft.com/office/powerpoint/2010/main" xmlns="" val="1824641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BF8BD6-687B-4E9B-9FEC-28F653318DCC}"/>
              </a:ext>
            </a:extLst>
          </p:cNvPr>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noAutofit/>
          </a:bodyPr>
          <a:lstStyle/>
          <a:p>
            <a:r>
              <a:rPr lang="en-US" b="1" dirty="0" smtClean="0">
                <a:solidFill>
                  <a:srgbClr val="FF0000"/>
                </a:solidFill>
              </a:rPr>
              <a:t>MEANING OF BIOMECHANICS</a:t>
            </a:r>
            <a:endParaRPr lang="en-US" b="1" dirty="0">
              <a:solidFill>
                <a:srgbClr val="FF0000"/>
              </a:solidFill>
            </a:endParaRPr>
          </a:p>
        </p:txBody>
      </p:sp>
      <p:sp>
        <p:nvSpPr>
          <p:cNvPr id="5" name="Content Placeholder 4"/>
          <p:cNvSpPr>
            <a:spLocks noGrp="1"/>
          </p:cNvSpPr>
          <p:nvPr>
            <p:ph idx="1"/>
          </p:nvPr>
        </p:nvSpPr>
        <p:spPr/>
        <p:txBody>
          <a:bodyPr>
            <a:normAutofit/>
          </a:bodyPr>
          <a:lstStyle/>
          <a:p>
            <a:r>
              <a:rPr lang="en-US" dirty="0" smtClean="0"/>
              <a:t>Biomechanics is the study of the structure, function and motion of the mechanical aspects of biological systems, at any level from whole organisms to organs, cells and cell organelles, using the methods of mechanics. Biomechanics is a branch of biophysics.</a:t>
            </a:r>
            <a:endParaRPr lang="en-US" dirty="0"/>
          </a:p>
        </p:txBody>
      </p:sp>
    </p:spTree>
    <p:extLst>
      <p:ext uri="{BB962C8B-B14F-4D97-AF65-F5344CB8AC3E}">
        <p14:creationId xmlns:p14="http://schemas.microsoft.com/office/powerpoint/2010/main" xmlns="" val="3504176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3">
            <a:schemeClr val="accent1"/>
          </a:fillRef>
          <a:effectRef idx="2">
            <a:schemeClr val="accent1"/>
          </a:effectRef>
          <a:fontRef idx="minor">
            <a:schemeClr val="lt1"/>
          </a:fontRef>
        </p:style>
        <p:txBody>
          <a:bodyPr/>
          <a:lstStyle/>
          <a:p>
            <a:r>
              <a:rPr lang="en-US" b="1" dirty="0" smtClean="0"/>
              <a:t>BENEFITS OF BIOMECHANICS.</a:t>
            </a:r>
            <a:endParaRPr lang="en-US" b="1" dirty="0"/>
          </a:p>
        </p:txBody>
      </p:sp>
      <p:sp>
        <p:nvSpPr>
          <p:cNvPr id="3" name="Content Placeholder 2"/>
          <p:cNvSpPr>
            <a:spLocks noGrp="1"/>
          </p:cNvSpPr>
          <p:nvPr>
            <p:ph idx="1"/>
          </p:nvPr>
        </p:nvSpPr>
        <p:spPr/>
        <p:txBody>
          <a:bodyPr>
            <a:normAutofit fontScale="85000" lnSpcReduction="10000"/>
          </a:bodyPr>
          <a:lstStyle/>
          <a:p>
            <a:r>
              <a:rPr lang="en-US" dirty="0" smtClean="0"/>
              <a:t>Basically, understanding biomechanics and applying it is the foundation for good technique in all sports. </a:t>
            </a:r>
            <a:endParaRPr lang="en-US" dirty="0" smtClean="0"/>
          </a:p>
          <a:p>
            <a:r>
              <a:rPr lang="en-US" dirty="0" smtClean="0"/>
              <a:t>So </a:t>
            </a:r>
            <a:r>
              <a:rPr lang="en-US" dirty="0" smtClean="0"/>
              <a:t>by studying how the human body naturally wants to move we can remove stress and pressure on the bones, joints, muscles and ligaments. </a:t>
            </a:r>
            <a:endParaRPr lang="en-US" dirty="0" smtClean="0"/>
          </a:p>
          <a:p>
            <a:r>
              <a:rPr lang="en-US" dirty="0" smtClean="0"/>
              <a:t>This </a:t>
            </a:r>
            <a:r>
              <a:rPr lang="en-US" dirty="0" smtClean="0"/>
              <a:t>results in improved athletic performance, reduced injuries and heightened general wellbeing. </a:t>
            </a:r>
            <a:endParaRPr lang="en-US" dirty="0" smtClean="0"/>
          </a:p>
          <a:p>
            <a:r>
              <a:rPr lang="en-US" dirty="0" smtClean="0"/>
              <a:t>Athletes </a:t>
            </a:r>
            <a:r>
              <a:rPr lang="en-US" dirty="0" smtClean="0"/>
              <a:t>of all ages and skill levels can benefit from biomechanical analysis whether it’s for pain reduction or to increase top level performance. </a:t>
            </a:r>
            <a:endParaRPr lang="en-US"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92500" lnSpcReduction="20000"/>
          </a:bodyPr>
          <a:lstStyle/>
          <a:p>
            <a:pPr>
              <a:buNone/>
            </a:pPr>
            <a:r>
              <a:rPr lang="en-US" b="1" dirty="0" smtClean="0"/>
              <a:t>Here are some more benefits of proper biomechanics:</a:t>
            </a:r>
          </a:p>
          <a:p>
            <a:endParaRPr lang="en-US" dirty="0" smtClean="0"/>
          </a:p>
          <a:p>
            <a:r>
              <a:rPr lang="en-US" dirty="0" smtClean="0"/>
              <a:t>Increased </a:t>
            </a:r>
            <a:r>
              <a:rPr lang="en-US" dirty="0" smtClean="0"/>
              <a:t>movement speed (running, swimming, etc</a:t>
            </a:r>
            <a:r>
              <a:rPr lang="en-US" dirty="0" smtClean="0"/>
              <a:t>.)</a:t>
            </a:r>
          </a:p>
          <a:p>
            <a:r>
              <a:rPr lang="en-US" dirty="0" smtClean="0"/>
              <a:t>More </a:t>
            </a:r>
            <a:r>
              <a:rPr lang="en-US" dirty="0" smtClean="0"/>
              <a:t>power (jumping, hitting, lifting, etc</a:t>
            </a:r>
            <a:r>
              <a:rPr lang="en-US" dirty="0" smtClean="0"/>
              <a:t>.)</a:t>
            </a:r>
          </a:p>
          <a:p>
            <a:r>
              <a:rPr lang="en-US" dirty="0" smtClean="0"/>
              <a:t>Energy </a:t>
            </a:r>
            <a:r>
              <a:rPr lang="en-US" dirty="0" smtClean="0"/>
              <a:t>conservation through economy of movement</a:t>
            </a:r>
            <a:r>
              <a:rPr lang="en-US" dirty="0" smtClean="0"/>
              <a:t>.</a:t>
            </a:r>
          </a:p>
          <a:p>
            <a:r>
              <a:rPr lang="en-US" dirty="0" smtClean="0"/>
              <a:t>Helps </a:t>
            </a:r>
            <a:r>
              <a:rPr lang="en-US" dirty="0" smtClean="0"/>
              <a:t>eliminate muscle imbalances</a:t>
            </a:r>
            <a:r>
              <a:rPr lang="en-US" dirty="0" smtClean="0"/>
              <a:t>. </a:t>
            </a:r>
          </a:p>
          <a:p>
            <a:r>
              <a:rPr lang="en-US" dirty="0" smtClean="0"/>
              <a:t>Reduces </a:t>
            </a:r>
            <a:r>
              <a:rPr lang="en-US" dirty="0" smtClean="0"/>
              <a:t>wear and tear on joints and ligaments</a:t>
            </a:r>
            <a:r>
              <a:rPr lang="en-US" dirty="0" smtClean="0"/>
              <a:t>.</a:t>
            </a:r>
          </a:p>
          <a:p>
            <a:r>
              <a:rPr lang="en-US" dirty="0" smtClean="0"/>
              <a:t>Improved </a:t>
            </a:r>
            <a:r>
              <a:rPr lang="en-US" dirty="0" smtClean="0"/>
              <a:t>sport specific form and technique</a:t>
            </a:r>
            <a:r>
              <a:rPr lang="en-US" dirty="0" smtClean="0"/>
              <a:t>.</a:t>
            </a:r>
          </a:p>
          <a:p>
            <a:r>
              <a:rPr lang="en-US" dirty="0" smtClean="0"/>
              <a:t>In </a:t>
            </a:r>
            <a:r>
              <a:rPr lang="en-US" dirty="0" smtClean="0"/>
              <a:t>a nutshell, with good biomechanics you can get faster and stronger while reducing injuries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en-US" b="1" dirty="0" smtClean="0"/>
              <a:t>BIOMECHANICS TERMS</a:t>
            </a:r>
            <a:endParaRPr lang="en-US" b="1"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t>Velocity</a:t>
            </a:r>
            <a:endParaRPr lang="en-US" b="1" dirty="0" smtClean="0"/>
          </a:p>
          <a:p>
            <a:r>
              <a:rPr lang="en-US" dirty="0" smtClean="0"/>
              <a:t>Velocity </a:t>
            </a:r>
            <a:r>
              <a:rPr lang="en-US" dirty="0" smtClean="0"/>
              <a:t>is the directional speed of a object in motion as an indication of its rate of change in position as observed from a particular frame of reference and as measured by a particular standard of time</a:t>
            </a:r>
            <a:r>
              <a:rPr lang="en-US" dirty="0" smtClean="0"/>
              <a:t>.</a:t>
            </a:r>
          </a:p>
          <a:p>
            <a:pPr>
              <a:buNone/>
            </a:pPr>
            <a:endParaRPr lang="en-US" b="1" dirty="0" smtClean="0"/>
          </a:p>
          <a:p>
            <a:pPr>
              <a:buNone/>
            </a:pPr>
            <a:r>
              <a:rPr lang="en-US" b="1" dirty="0" smtClean="0"/>
              <a:t>Acceleration</a:t>
            </a:r>
          </a:p>
          <a:p>
            <a:r>
              <a:rPr lang="en-US" dirty="0" smtClean="0"/>
              <a:t>Acceleration, rate at which velocity changes with time, in terms of both speed and direction. A point or an object moving in a straight line is accelerated if it speeds up or slows down. Motion on a circle is accelerated even if the speed is constant, because the direction is continually changing.</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3">
            <a:schemeClr val="accent5"/>
          </a:fillRef>
          <a:effectRef idx="2">
            <a:schemeClr val="accent5"/>
          </a:effectRef>
          <a:fontRef idx="minor">
            <a:schemeClr val="lt1"/>
          </a:fontRef>
        </p:style>
        <p:txBody>
          <a:bodyPr/>
          <a:lstStyle/>
          <a:p>
            <a:r>
              <a:rPr lang="en-US" b="1" dirty="0" smtClean="0"/>
              <a:t>WHAT IS GRAVITY?</a:t>
            </a:r>
            <a:endParaRPr lang="en-US" b="1" dirty="0"/>
          </a:p>
        </p:txBody>
      </p:sp>
      <p:sp>
        <p:nvSpPr>
          <p:cNvPr id="3" name="Content Placeholder 2"/>
          <p:cNvSpPr>
            <a:spLocks noGrp="1"/>
          </p:cNvSpPr>
          <p:nvPr>
            <p:ph idx="1"/>
          </p:nvPr>
        </p:nvSpPr>
        <p:spPr/>
        <p:txBody>
          <a:bodyPr>
            <a:normAutofit fontScale="85000" lnSpcReduction="20000"/>
          </a:bodyPr>
          <a:lstStyle/>
          <a:p>
            <a:r>
              <a:rPr lang="en-US" dirty="0" smtClean="0"/>
              <a:t>Gravity is a force which tries to pull two objects toward each other. </a:t>
            </a:r>
            <a:endParaRPr lang="en-US" dirty="0" smtClean="0"/>
          </a:p>
          <a:p>
            <a:r>
              <a:rPr lang="en-US" dirty="0" smtClean="0"/>
              <a:t>Anything </a:t>
            </a:r>
            <a:r>
              <a:rPr lang="en-US" dirty="0" smtClean="0"/>
              <a:t>which has mass also has a gravitational pull. The more massive an object is, the stronger its gravitational pull is. </a:t>
            </a:r>
            <a:endParaRPr lang="en-US" dirty="0" smtClean="0"/>
          </a:p>
          <a:p>
            <a:r>
              <a:rPr lang="en-US" dirty="0" smtClean="0"/>
              <a:t>Earth's </a:t>
            </a:r>
            <a:r>
              <a:rPr lang="en-US" dirty="0" smtClean="0"/>
              <a:t>gravity is what keeps you on the ground and what causes objects to fall. </a:t>
            </a:r>
            <a:endParaRPr lang="en-US" dirty="0" smtClean="0"/>
          </a:p>
          <a:p>
            <a:r>
              <a:rPr lang="en-US" dirty="0" smtClean="0"/>
              <a:t>Gravity </a:t>
            </a:r>
            <a:r>
              <a:rPr lang="en-US" dirty="0" smtClean="0"/>
              <a:t>is what holds the planets in orbit around the Sun and what keeps the Moon in orbit around Earth. </a:t>
            </a:r>
            <a:endParaRPr lang="en-US" dirty="0" smtClean="0"/>
          </a:p>
          <a:p>
            <a:r>
              <a:rPr lang="en-US" dirty="0" smtClean="0"/>
              <a:t>The </a:t>
            </a:r>
            <a:r>
              <a:rPr lang="en-US" dirty="0" smtClean="0"/>
              <a:t>closer you are to an object, the stronger its gravitational pull is. Gravity is what gives you weight. It is the force that pulls on all of the mass in your body.</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92500"/>
          </a:bodyPr>
          <a:lstStyle/>
          <a:p>
            <a:r>
              <a:rPr lang="en-US" b="1" dirty="0" smtClean="0"/>
              <a:t>Friction</a:t>
            </a:r>
            <a:r>
              <a:rPr lang="en-US" dirty="0" smtClean="0"/>
              <a:t> is the force that opposes the motion of a solid object over another. There are mainly four types of friction: static friction, sliding friction, rolling friction, and fluid friction</a:t>
            </a:r>
            <a:r>
              <a:rPr lang="en-US" dirty="0" smtClean="0"/>
              <a:t>.</a:t>
            </a:r>
          </a:p>
          <a:p>
            <a:r>
              <a:rPr lang="en-US" b="1" dirty="0" smtClean="0"/>
              <a:t>Speed</a:t>
            </a:r>
            <a:r>
              <a:rPr lang="en-US" dirty="0" smtClean="0"/>
              <a:t> is the time rate at which an object is moving along a path, while velocity is the rate and direction of an object's movement. Put another way, speed is a scalar value, while velocity is a vector</a:t>
            </a:r>
            <a:r>
              <a:rPr lang="en-US" dirty="0" smtClean="0"/>
              <a:t>.</a:t>
            </a:r>
          </a:p>
          <a:p>
            <a:r>
              <a:rPr lang="en-US" b="1" dirty="0" smtClean="0"/>
              <a:t>Work</a:t>
            </a:r>
            <a:r>
              <a:rPr lang="en-US" dirty="0" smtClean="0"/>
              <a:t> is product of force and displacement of a body along the same line as that force is acting.</a:t>
            </a:r>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r>
              <a:rPr lang="en-US" dirty="0" smtClean="0"/>
              <a:t>There are two forms of mechanical energy</a:t>
            </a:r>
            <a:r>
              <a:rPr lang="en-US" dirty="0" smtClean="0"/>
              <a:t>: </a:t>
            </a:r>
            <a:r>
              <a:rPr lang="en-US" dirty="0" smtClean="0"/>
              <a:t>kinetic </a:t>
            </a:r>
            <a:r>
              <a:rPr lang="en-US" dirty="0" smtClean="0"/>
              <a:t>energy, related to motion of a body, and potential energy, related to the position of a body in the Earth’s gravitational field</a:t>
            </a:r>
            <a:r>
              <a:rPr lang="en-US" dirty="0" smtClean="0"/>
              <a:t>.</a:t>
            </a:r>
          </a:p>
          <a:p>
            <a:endParaRPr lang="en-US" dirty="0" smtClean="0"/>
          </a:p>
          <a:p>
            <a:r>
              <a:rPr lang="en-US" b="1" dirty="0" smtClean="0"/>
              <a:t>Force</a:t>
            </a:r>
            <a:r>
              <a:rPr lang="en-US" dirty="0" smtClean="0"/>
              <a:t> </a:t>
            </a:r>
            <a:r>
              <a:rPr lang="en-US" dirty="0" smtClean="0"/>
              <a:t>is a simple way to represent load in biomechanics and can be defined as the action of one object to another. Force can be external or internal. External forces either pull or push on the body that occurs from sources outside the body.</a:t>
            </a:r>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685F405C-4A39-4C87-9E56-4B8665AB4513}"/>
              </a:ext>
            </a:extLst>
          </p:cNvPr>
          <p:cNvPicPr>
            <a:picLocks noChangeAspect="1"/>
          </p:cNvPicPr>
          <p:nvPr/>
        </p:nvPicPr>
        <p:blipFill>
          <a:blip r:embed="rId2" cstate="print"/>
          <a:stretch>
            <a:fillRect/>
          </a:stretch>
        </p:blipFill>
        <p:spPr>
          <a:xfrm>
            <a:off x="1219200" y="990600"/>
            <a:ext cx="6324600" cy="4876800"/>
          </a:xfrm>
          <a:prstGeom prst="rect">
            <a:avLst/>
          </a:prstGeom>
        </p:spPr>
      </p:pic>
    </p:spTree>
    <p:extLst>
      <p:ext uri="{BB962C8B-B14F-4D97-AF65-F5344CB8AC3E}">
        <p14:creationId xmlns:p14="http://schemas.microsoft.com/office/powerpoint/2010/main" xmlns="" val="609356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880</TotalTime>
  <Words>456</Words>
  <Application>Microsoft Office PowerPoint</Application>
  <PresentationFormat>On-screen Show (4:3)</PresentationFormat>
  <Paragraphs>48</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Slide 1</vt:lpstr>
      <vt:lpstr>Slide 2</vt:lpstr>
      <vt:lpstr>Slide 3</vt:lpstr>
      <vt:lpstr>TOPICS TO BE COVERED</vt:lpstr>
      <vt:lpstr>MEANING OF BIOMECHANICS</vt:lpstr>
      <vt:lpstr>BENEFITS OF BIOMECHANICS.</vt:lpstr>
      <vt:lpstr>Slide 7</vt:lpstr>
      <vt:lpstr>BIOMECHANICS TERMS</vt:lpstr>
      <vt:lpstr>WHAT IS GRAVITY?</vt:lpstr>
      <vt:lpstr>Slide 10</vt:lpstr>
      <vt:lpstr>Slide 11</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jj</dc:creator>
  <cp:lastModifiedBy>Jagjot Singh</cp:lastModifiedBy>
  <cp:revision>137</cp:revision>
  <dcterms:created xsi:type="dcterms:W3CDTF">2022-07-21T00:29:04Z</dcterms:created>
  <dcterms:modified xsi:type="dcterms:W3CDTF">2022-07-29T14:19:28Z</dcterms:modified>
</cp:coreProperties>
</file>